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149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orgos Kitsakis" userId="50896460c341ec0f" providerId="LiveId" clId="{D61ADEE0-E0EE-4BD1-B0DE-565CC5CC193E}"/>
    <pc:docChg chg="custSel modSld">
      <pc:chgData name="Giorgos Kitsakis" userId="50896460c341ec0f" providerId="LiveId" clId="{D61ADEE0-E0EE-4BD1-B0DE-565CC5CC193E}" dt="2025-11-07T12:04:11.422" v="24" actId="1076"/>
      <pc:docMkLst>
        <pc:docMk/>
      </pc:docMkLst>
      <pc:sldChg chg="modSp mod">
        <pc:chgData name="Giorgos Kitsakis" userId="50896460c341ec0f" providerId="LiveId" clId="{D61ADEE0-E0EE-4BD1-B0DE-565CC5CC193E}" dt="2025-11-07T12:04:11.422" v="24" actId="1076"/>
        <pc:sldMkLst>
          <pc:docMk/>
          <pc:sldMk cId="0" sldId="256"/>
        </pc:sldMkLst>
        <pc:spChg chg="mod">
          <ac:chgData name="Giorgos Kitsakis" userId="50896460c341ec0f" providerId="LiveId" clId="{D61ADEE0-E0EE-4BD1-B0DE-565CC5CC193E}" dt="2025-11-07T12:04:11.422" v="24" actId="1076"/>
          <ac:spMkLst>
            <pc:docMk/>
            <pc:sldMk cId="0" sldId="256"/>
            <ac:spMk id="2" creationId="{00000000-0000-0000-0000-000000000000}"/>
          </ac:spMkLst>
        </pc:spChg>
        <pc:spChg chg="mod">
          <ac:chgData name="Giorgos Kitsakis" userId="50896460c341ec0f" providerId="LiveId" clId="{D61ADEE0-E0EE-4BD1-B0DE-565CC5CC193E}" dt="2025-11-07T12:04:07.781" v="23" actId="27636"/>
          <ac:spMkLst>
            <pc:docMk/>
            <pc:sldMk cId="0" sldId="256"/>
            <ac:spMk id="3" creationId="{00000000-0000-0000-0000-000000000000}"/>
          </ac:spMkLst>
        </pc:spChg>
      </pc:sldChg>
      <pc:sldChg chg="modSp mod">
        <pc:chgData name="Giorgos Kitsakis" userId="50896460c341ec0f" providerId="LiveId" clId="{D61ADEE0-E0EE-4BD1-B0DE-565CC5CC193E}" dt="2025-11-05T18:33:37.065" v="4" actId="1076"/>
        <pc:sldMkLst>
          <pc:docMk/>
          <pc:sldMk cId="0" sldId="260"/>
        </pc:sldMkLst>
        <pc:picChg chg="mod">
          <ac:chgData name="Giorgos Kitsakis" userId="50896460c341ec0f" providerId="LiveId" clId="{D61ADEE0-E0EE-4BD1-B0DE-565CC5CC193E}" dt="2025-11-05T18:33:37.065" v="4" actId="1076"/>
          <ac:picMkLst>
            <pc:docMk/>
            <pc:sldMk cId="0" sldId="260"/>
            <ac:picMk id="3" creationId="{00000000-0000-0000-0000-000000000000}"/>
          </ac:picMkLst>
        </pc:picChg>
      </pc:sldChg>
      <pc:sldChg chg="modSp mod">
        <pc:chgData name="Giorgos Kitsakis" userId="50896460c341ec0f" providerId="LiveId" clId="{D61ADEE0-E0EE-4BD1-B0DE-565CC5CC193E}" dt="2025-11-05T18:33:58.295" v="8" actId="14100"/>
        <pc:sldMkLst>
          <pc:docMk/>
          <pc:sldMk cId="0" sldId="261"/>
        </pc:sldMkLst>
        <pc:picChg chg="mod">
          <ac:chgData name="Giorgos Kitsakis" userId="50896460c341ec0f" providerId="LiveId" clId="{D61ADEE0-E0EE-4BD1-B0DE-565CC5CC193E}" dt="2025-11-05T18:33:58.295" v="8" actId="14100"/>
          <ac:picMkLst>
            <pc:docMk/>
            <pc:sldMk cId="0" sldId="261"/>
            <ac:picMk id="3" creationId="{00000000-0000-0000-0000-000000000000}"/>
          </ac:picMkLst>
        </pc:picChg>
      </pc:sldChg>
      <pc:sldChg chg="modSp mod">
        <pc:chgData name="Giorgos Kitsakis" userId="50896460c341ec0f" providerId="LiveId" clId="{D61ADEE0-E0EE-4BD1-B0DE-565CC5CC193E}" dt="2025-11-05T18:34:32.521" v="17" actId="14100"/>
        <pc:sldMkLst>
          <pc:docMk/>
          <pc:sldMk cId="0" sldId="262"/>
        </pc:sldMkLst>
        <pc:picChg chg="mod">
          <ac:chgData name="Giorgos Kitsakis" userId="50896460c341ec0f" providerId="LiveId" clId="{D61ADEE0-E0EE-4BD1-B0DE-565CC5CC193E}" dt="2025-11-05T18:34:32.521" v="17" actId="14100"/>
          <ac:picMkLst>
            <pc:docMk/>
            <pc:sldMk cId="0" sldId="262"/>
            <ac:picMk id="3" creationId="{00000000-0000-0000-0000-000000000000}"/>
          </ac:picMkLst>
        </pc:picChg>
      </pc:sldChg>
      <pc:sldChg chg="modSp mod">
        <pc:chgData name="Giorgos Kitsakis" userId="50896460c341ec0f" providerId="LiveId" clId="{D61ADEE0-E0EE-4BD1-B0DE-565CC5CC193E}" dt="2025-11-05T18:34:54.916" v="18" actId="1076"/>
        <pc:sldMkLst>
          <pc:docMk/>
          <pc:sldMk cId="0" sldId="268"/>
        </pc:sldMkLst>
        <pc:spChg chg="mod">
          <ac:chgData name="Giorgos Kitsakis" userId="50896460c341ec0f" providerId="LiveId" clId="{D61ADEE0-E0EE-4BD1-B0DE-565CC5CC193E}" dt="2025-11-05T18:34:54.916" v="18" actId="1076"/>
          <ac:spMkLst>
            <pc:docMk/>
            <pc:sldMk cId="0" sldId="268"/>
            <ac:spMk id="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22493"/>
            <a:ext cx="7772400" cy="1470025"/>
          </a:xfrm>
        </p:spPr>
        <p:txBody>
          <a:bodyPr/>
          <a:lstStyle/>
          <a:p>
            <a:r>
              <a:rPr dirty="0"/>
              <a:t>PISA 2018 Data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92518"/>
            <a:ext cx="6400800" cy="3463564"/>
          </a:xfrm>
        </p:spPr>
        <p:txBody>
          <a:bodyPr>
            <a:normAutofit fontScale="92500"/>
          </a:bodyPr>
          <a:lstStyle/>
          <a:p>
            <a:r>
              <a:rPr dirty="0"/>
              <a:t>Greece's Educational Performance &amp; Gender Gaps</a:t>
            </a:r>
          </a:p>
          <a:p>
            <a:endParaRPr dirty="0"/>
          </a:p>
          <a:p>
            <a:r>
              <a:rPr dirty="0"/>
              <a:t>Static Visualizations</a:t>
            </a:r>
          </a:p>
          <a:p>
            <a:endParaRPr dirty="0"/>
          </a:p>
          <a:p>
            <a:r>
              <a:rPr dirty="0"/>
              <a:t>Data Source: OECD PISA 2018 Database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/>
            </a:pPr>
            <a:r>
              <a:t>Greece Among Peer Countries</a:t>
            </a:r>
          </a:p>
        </p:txBody>
      </p:sp>
      <p:pic>
        <p:nvPicPr>
          <p:cNvPr id="3" name="Picture 2" descr="09_greece_similar_countri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86" y="1097280"/>
            <a:ext cx="8189628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/>
            </a:pPr>
            <a:r>
              <a:t>Comparison with 11 countries scoring within ±20 points of Greece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/>
            </a:pPr>
            <a:r>
              <a:t>Global Performance Spectrum</a:t>
            </a:r>
          </a:p>
        </p:txBody>
      </p:sp>
      <p:pic>
        <p:nvPicPr>
          <p:cNvPr id="3" name="Picture 2" descr="10_top_bottom_spectru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1097280"/>
            <a:ext cx="832104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/>
            </a:pPr>
            <a:r>
              <a:t>Greece ranks in the middle tier - neither top 10 nor bottom 10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/>
            </a:pPr>
            <a:r>
              <a:t>Math vs Reading Performance</a:t>
            </a:r>
          </a:p>
        </p:txBody>
      </p:sp>
      <p:pic>
        <p:nvPicPr>
          <p:cNvPr id="3" name="Picture 2" descr="11_math_vs_read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084" y="1097280"/>
            <a:ext cx="6391832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/>
            </a:pPr>
            <a:r>
              <a:t>Greece slightly favors reading over math compared to other countries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/>
            </a:pPr>
            <a:r>
              <a:t>Key Findings - PISA 2018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343320"/>
            <a:ext cx="73152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defRPr sz="1600"/>
            </a:pPr>
            <a:r>
              <a:rPr dirty="0"/>
              <a:t>Greece's Position (Rank 46/80):</a:t>
            </a:r>
          </a:p>
          <a:p>
            <a:pPr>
              <a:spcBef>
                <a:spcPts val="600"/>
              </a:spcBef>
              <a:defRPr sz="1600"/>
            </a:pPr>
            <a:r>
              <a:rPr dirty="0"/>
              <a:t>• Overall Score: 456.39 points</a:t>
            </a:r>
          </a:p>
          <a:p>
            <a:pPr>
              <a:spcBef>
                <a:spcPts val="600"/>
              </a:spcBef>
              <a:defRPr sz="1600"/>
            </a:pPr>
            <a:r>
              <a:rPr dirty="0"/>
              <a:t>• Mathematics: 454.22 (Rank 45/80)</a:t>
            </a:r>
          </a:p>
          <a:p>
            <a:pPr>
              <a:spcBef>
                <a:spcPts val="600"/>
              </a:spcBef>
              <a:defRPr sz="1600"/>
            </a:pPr>
            <a:r>
              <a:rPr dirty="0"/>
              <a:t>• Reading: 460.62 (Rank 45/80)</a:t>
            </a:r>
          </a:p>
          <a:p>
            <a:pPr>
              <a:spcBef>
                <a:spcPts val="600"/>
              </a:spcBef>
              <a:defRPr sz="1600"/>
            </a:pPr>
            <a:r>
              <a:rPr dirty="0"/>
              <a:t>• Science: 454.33 (Rank 47/80)</a:t>
            </a:r>
          </a:p>
          <a:p>
            <a:pPr>
              <a:spcBef>
                <a:spcPts val="600"/>
              </a:spcBef>
              <a:defRPr sz="1600"/>
            </a:pPr>
            <a:r>
              <a:rPr dirty="0"/>
              <a:t>• Performance: Middle tier, below global average</a:t>
            </a:r>
          </a:p>
          <a:p>
            <a:pPr>
              <a:spcBef>
                <a:spcPts val="600"/>
              </a:spcBef>
              <a:defRPr sz="1600"/>
            </a:pPr>
            <a:endParaRPr dirty="0"/>
          </a:p>
          <a:p>
            <a:pPr>
              <a:spcBef>
                <a:spcPts val="600"/>
              </a:spcBef>
              <a:defRPr sz="1600"/>
            </a:pPr>
            <a:r>
              <a:rPr dirty="0"/>
              <a:t>Gender Gaps in Greece:</a:t>
            </a:r>
          </a:p>
          <a:p>
            <a:pPr>
              <a:spcBef>
                <a:spcPts val="600"/>
              </a:spcBef>
              <a:defRPr sz="1600"/>
            </a:pPr>
            <a:r>
              <a:rPr dirty="0"/>
              <a:t>• Mathematics: Nearly equal (Boys +1.5 pts)</a:t>
            </a:r>
          </a:p>
          <a:p>
            <a:pPr>
              <a:spcBef>
                <a:spcPts val="600"/>
              </a:spcBef>
              <a:defRPr sz="1600"/>
            </a:pPr>
            <a:r>
              <a:rPr dirty="0"/>
              <a:t>• Reading: Girls significantly ahead (Girls +40.7 pts)</a:t>
            </a:r>
          </a:p>
          <a:p>
            <a:pPr>
              <a:spcBef>
                <a:spcPts val="600"/>
              </a:spcBef>
              <a:defRPr sz="1600"/>
            </a:pPr>
            <a:r>
              <a:rPr dirty="0"/>
              <a:t>• Science: Girls slightly ahead (Girls +10.5 pts)</a:t>
            </a:r>
          </a:p>
          <a:p>
            <a:pPr>
              <a:spcBef>
                <a:spcPts val="600"/>
              </a:spcBef>
              <a:defRPr sz="1600"/>
            </a:pPr>
            <a:endParaRPr dirty="0"/>
          </a:p>
          <a:p>
            <a:pPr>
              <a:spcBef>
                <a:spcPts val="600"/>
              </a:spcBef>
              <a:defRPr sz="1600"/>
            </a:pPr>
            <a:r>
              <a:rPr dirty="0"/>
              <a:t>Global Pattern:</a:t>
            </a:r>
          </a:p>
          <a:p>
            <a:pPr>
              <a:spcBef>
                <a:spcPts val="600"/>
              </a:spcBef>
              <a:defRPr sz="1600"/>
            </a:pPr>
            <a:r>
              <a:rPr dirty="0"/>
              <a:t>• No correlation between country performance and gender gaps</a:t>
            </a:r>
          </a:p>
          <a:p>
            <a:pPr>
              <a:spcBef>
                <a:spcPts val="600"/>
              </a:spcBef>
              <a:defRPr sz="1600"/>
            </a:pPr>
            <a:r>
              <a:rPr dirty="0"/>
              <a:t>• Higher-performing countries don't necessarily have smaller gaps</a:t>
            </a:r>
          </a:p>
          <a:p>
            <a:pPr>
              <a:spcBef>
                <a:spcPts val="600"/>
              </a:spcBef>
              <a:defRPr sz="1600"/>
            </a:pPr>
            <a:r>
              <a:rPr dirty="0"/>
              <a:t>• Greece shows one of largest reading gaps favoring girls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/>
            </a:pPr>
            <a:r>
              <a:t>Greece's Overall Ranking</a:t>
            </a:r>
          </a:p>
        </p:txBody>
      </p:sp>
      <p:pic>
        <p:nvPicPr>
          <p:cNvPr id="3" name="Picture 2" descr="01_overall_ranking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458" y="1097280"/>
            <a:ext cx="6887084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/>
            </a:pPr>
            <a:r>
              <a:t>Greece ranks 46th out of 80 countries with an overall score of 456.39 points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/>
            </a:pPr>
            <a:r>
              <a:t>Greece vs Top Performers</a:t>
            </a:r>
          </a:p>
        </p:txBody>
      </p:sp>
      <p:pic>
        <p:nvPicPr>
          <p:cNvPr id="3" name="Picture 2" descr="02_greece_radar_ch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185" y="1097280"/>
            <a:ext cx="539163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/>
            </a:pPr>
            <a:r>
              <a:t>Comparison with China, Singapore, Estonia, and Finland across three subjects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/>
            </a:pPr>
            <a:r>
              <a:t>Greece's Performance by Subject</a:t>
            </a:r>
          </a:p>
        </p:txBody>
      </p:sp>
      <p:pic>
        <p:nvPicPr>
          <p:cNvPr id="3" name="Picture 2" descr="03_greece_subjec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072" y="1097280"/>
            <a:ext cx="6893855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/>
            </a:pPr>
            <a:r>
              <a:t>Math: 454.2 | Reading: 460.6 | Science: 454.3 - All below global average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/>
            </a:pPr>
            <a:r>
              <a:t>Score Distributions: Greece vs World</a:t>
            </a:r>
          </a:p>
        </p:txBody>
      </p:sp>
      <p:pic>
        <p:nvPicPr>
          <p:cNvPr id="3" name="Picture 2" descr="04_score_distributio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1" y="1570034"/>
            <a:ext cx="9017337" cy="37179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/>
            </a:pPr>
            <a:r>
              <a:rPr dirty="0"/>
              <a:t>Distribution analysis shows Greece performs consistently below global means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/>
            </a:pPr>
            <a:r>
              <a:t>Gender Gap Heatmap</a:t>
            </a:r>
          </a:p>
        </p:txBody>
      </p:sp>
      <p:pic>
        <p:nvPicPr>
          <p:cNvPr id="3" name="Picture 2" descr="05_gender_gap_heat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676" y="895547"/>
            <a:ext cx="4119514" cy="49773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/>
            </a:pPr>
            <a:r>
              <a:t>Top 30 countries + Greece. Red indicates girls score higher (Reading), Blue indicates boys score higher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/>
            </a:pPr>
            <a:r>
              <a:t>Gender Gap vs Country Performance</a:t>
            </a:r>
          </a:p>
        </p:txBody>
      </p:sp>
      <p:pic>
        <p:nvPicPr>
          <p:cNvPr id="3" name="Picture 2" descr="06_gender_gap_scat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2" y="1517716"/>
            <a:ext cx="8874076" cy="36481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/>
            </a:pPr>
            <a:r>
              <a:t>No correlation between overall performance and gender gaps across subjects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/>
            </a:pPr>
            <a:r>
              <a:t>Greece's Gender Performance</a:t>
            </a:r>
          </a:p>
        </p:txBody>
      </p:sp>
      <p:pic>
        <p:nvPicPr>
          <p:cNvPr id="3" name="Picture 2" descr="07_greece_gend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92" y="1097280"/>
            <a:ext cx="7159016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/>
            </a:pPr>
            <a:r>
              <a:t>Math: Nearly equal | Reading: Girls +40.7 pts | Science: Girls +10.5 pts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/>
            </a:pPr>
            <a:r>
              <a:t>Reading Gender Gap - Global Context</a:t>
            </a:r>
          </a:p>
        </p:txBody>
      </p:sp>
      <p:pic>
        <p:nvPicPr>
          <p:cNvPr id="3" name="Picture 2" descr="08_reading_gender_extrem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833" y="1097280"/>
            <a:ext cx="4606334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/>
            </a:pPr>
            <a:r>
              <a:t>Greece shows one of the largest gender gaps favoring girls in reading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329</Words>
  <Application>Microsoft Office PowerPoint</Application>
  <PresentationFormat>On-screen Show (4:3)</PresentationFormat>
  <Paragraphs>45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PISA 2018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PISA 2018 Data Analysis</dc:title>
  <dc:subject/>
  <dc:creator/>
  <cp:keywords/>
  <dc:description>generated using python-pptx</dc:description>
  <cp:lastModifiedBy>Giorgos Kitsakis</cp:lastModifiedBy>
  <cp:revision>1</cp:revision>
  <dcterms:created xsi:type="dcterms:W3CDTF">2013-01-27T09:14:16Z</dcterms:created>
  <dcterms:modified xsi:type="dcterms:W3CDTF">2025-11-07T12:04:35Z</dcterms:modified>
  <cp:category/>
</cp:coreProperties>
</file>